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322" r:id="rId2"/>
    <p:sldId id="259" r:id="rId3"/>
    <p:sldId id="325" r:id="rId4"/>
    <p:sldId id="294" r:id="rId5"/>
    <p:sldId id="353" r:id="rId6"/>
    <p:sldId id="326" r:id="rId7"/>
    <p:sldId id="321" r:id="rId8"/>
    <p:sldId id="327" r:id="rId9"/>
    <p:sldId id="347" r:id="rId10"/>
    <p:sldId id="324" r:id="rId11"/>
    <p:sldId id="339" r:id="rId12"/>
    <p:sldId id="296" r:id="rId13"/>
    <p:sldId id="328" r:id="rId14"/>
    <p:sldId id="340" r:id="rId15"/>
    <p:sldId id="330" r:id="rId16"/>
    <p:sldId id="329" r:id="rId17"/>
    <p:sldId id="341" r:id="rId18"/>
    <p:sldId id="332" r:id="rId19"/>
    <p:sldId id="331" r:id="rId20"/>
    <p:sldId id="342" r:id="rId21"/>
    <p:sldId id="333" r:id="rId22"/>
    <p:sldId id="334" r:id="rId23"/>
    <p:sldId id="343" r:id="rId24"/>
    <p:sldId id="335" r:id="rId25"/>
    <p:sldId id="336" r:id="rId26"/>
    <p:sldId id="344" r:id="rId27"/>
    <p:sldId id="337" r:id="rId28"/>
    <p:sldId id="348" r:id="rId29"/>
    <p:sldId id="349" r:id="rId30"/>
    <p:sldId id="350" r:id="rId31"/>
    <p:sldId id="352" r:id="rId32"/>
    <p:sldId id="351" r:id="rId33"/>
    <p:sldId id="338" r:id="rId34"/>
    <p:sldId id="345" r:id="rId35"/>
    <p:sldId id="297" r:id="rId36"/>
  </p:sldIdLst>
  <p:sldSz cx="12190413" cy="6859588"/>
  <p:notesSz cx="7077075" cy="9363075"/>
  <p:embeddedFontLst>
    <p:embeddedFont>
      <p:font typeface="굴림체" panose="020B0609000101010101" pitchFamily="49" charset="-127"/>
      <p:regular r:id="rId39"/>
    </p:embeddedFont>
    <p:embeddedFont>
      <p:font typeface="맑은 고딕" panose="020B0503020000020004" pitchFamily="34"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panose="02040503050406030204" pitchFamily="18" charset="0"/>
      <p:regular r:id="rId48"/>
      <p:bold r:id="rId49"/>
      <p:italic r:id="rId50"/>
      <p:boldItalic r:id="rId51"/>
    </p:embeddedFont>
    <p:embeddedFont>
      <p:font typeface="Noto Sans" panose="020B0502040504020204" pitchFamily="34" charset="0"/>
      <p:regular r:id="rId52"/>
      <p:bold r:id="rId53"/>
      <p:italic r:id="rId54"/>
      <p:boldItalic r:id="rId5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57928" autoAdjust="0"/>
  </p:normalViewPr>
  <p:slideViewPr>
    <p:cSldViewPr>
      <p:cViewPr varScale="1">
        <p:scale>
          <a:sx n="46" d="100"/>
          <a:sy n="46" d="100"/>
        </p:scale>
        <p:origin x="2131" y="48"/>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2021-09-04</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2021-09-04</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baseline="0" dirty="0"/>
              <a:t>Welcome to my portfolio review for my graduation from Syracuse University Applied Data Sciences Masters program.</a:t>
            </a:r>
            <a:endParaRPr lang="ko-KR" altLang="en-US" baseline="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The goals in this course focused on the building of a normalized database and understanding the relationship between database tables. After this was accomplished, the tables had to be created and populated. Finally, we focused on updating, modifying, deleting and reading this information to answer questions about the data.</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So, I mentioned that love horses as do my daughters. So, as result of this affinity to equines, the three of us own multiple horses in different states. We have to keep track of who is near what veterinarian, what vaccines are required when, where to get the best price not sacrificing quality, and more. </a:t>
            </a:r>
            <a:r>
              <a:rPr lang="en-US" sz="1300" baseline="0" dirty="0">
                <a:effectLst/>
                <a:latin typeface="+mn-lt"/>
                <a:ea typeface="Times New Roman" panose="02020603050405020304" pitchFamily="18" charset="0"/>
                <a:cs typeface="Times New Roman" panose="02020603050405020304" pitchFamily="18" charset="0"/>
              </a:rPr>
              <a:t>By providing a single database of all the horses and their vaccine history, a solution was developed to maintain this information and provide reminders as well as recommendations for future routine work. </a:t>
            </a:r>
          </a:p>
          <a:p>
            <a:pPr marL="0" marR="0">
              <a:lnSpc>
                <a:spcPct val="150000"/>
              </a:lnSpc>
              <a:spcBef>
                <a:spcPts val="400"/>
              </a:spcBef>
              <a:spcAft>
                <a:spcPts val="400"/>
              </a:spcAft>
            </a:pPr>
            <a:endParaRPr lang="en-US" sz="1300" baseline="0" dirty="0">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effectLst/>
                <a:latin typeface="+mn-lt"/>
                <a:ea typeface="Times New Roman" panose="02020603050405020304" pitchFamily="18" charset="0"/>
                <a:cs typeface="Times New Roman" panose="02020603050405020304" pitchFamily="18" charset="0"/>
              </a:rPr>
              <a:t>&lt;CLICK&gt; This project gave me the opportunity to create a database that tracked of my horses’ vaccines as well as all their dentist, chiropractor and other routine medical visits merging data from </a:t>
            </a:r>
            <a:r>
              <a:rPr lang="en-US" sz="1300" baseline="0" dirty="0">
                <a:latin typeface="+mn-lt"/>
              </a:rPr>
              <a:t>multiple sources and organizing the data into a normalized database that you can see here. </a:t>
            </a:r>
          </a:p>
          <a:p>
            <a:endParaRPr lang="en-US" sz="1300" baseline="0" dirty="0">
              <a:latin typeface="+mn-lt"/>
            </a:endParaRPr>
          </a:p>
          <a:p>
            <a:r>
              <a:rPr lang="en-US" sz="1300" baseline="0" dirty="0">
                <a:latin typeface="+mn-lt"/>
              </a:rPr>
              <a:t>&lt;CLICK&gt; &lt;CLICK&gt; We also worked on writing procedures to answer real-life questions like “when is my horse due for a specific vaccination?” or “how much did I spend on vaccinations in 2018?” I developed some User interfaces to allow querying the database for this type of information and then to also display information in dashboard format </a:t>
            </a:r>
          </a:p>
          <a:p>
            <a:endParaRPr lang="en-US" sz="1300" baseline="0" dirty="0">
              <a:latin typeface="+mn-lt"/>
            </a:endParaRPr>
          </a:p>
          <a:p>
            <a:r>
              <a:rPr lang="en-US" sz="1300" baseline="0" dirty="0">
                <a:latin typeface="+mn-lt"/>
              </a:rPr>
              <a:t>&lt;CLICK&gt;. Using visualizations proved very insightful and a great way to refine the information.</a:t>
            </a:r>
          </a:p>
          <a:p>
            <a:endParaRPr lang="en-US" sz="1300" baseline="0" dirty="0">
              <a:latin typeface="+mn-lt"/>
            </a:endParaRP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9569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300" baseline="0" dirty="0"/>
              <a:t>MBC 638 - Data Analysis and Decision Making was selected because it provided me the platform to satisfy the learning objectives shown with my final project:</a:t>
            </a:r>
          </a:p>
          <a:p>
            <a:pPr marL="342900" indent="-342900">
              <a:buFont typeface="Arial" panose="020B0604020202020204" pitchFamily="34" charset="0"/>
              <a:buChar char="•"/>
            </a:pPr>
            <a:r>
              <a:rPr lang="en-US" sz="1300" baseline="0" dirty="0"/>
              <a:t>As mentioned the gathering and collection of data and then organizing it into a normalized database was the key to this project.</a:t>
            </a:r>
          </a:p>
          <a:p>
            <a:pPr marL="342900" indent="-342900">
              <a:buFont typeface="Arial" panose="020B0604020202020204" pitchFamily="34" charset="0"/>
              <a:buChar char="•"/>
            </a:pPr>
            <a:r>
              <a:rPr lang="en-US" sz="1300" baseline="0" dirty="0"/>
              <a:t>Identifying patterns in data via visualization, statistical analysis, and data mining</a:t>
            </a:r>
            <a:br>
              <a:rPr lang="en-US" sz="1300" baseline="0" dirty="0"/>
            </a:br>
            <a:r>
              <a:rPr lang="en-US" sz="1300" baseline="0" dirty="0"/>
              <a:t>By creating dashboards to visualize the information in the database, I was able to easily see which horses cost the most, which are due for upcoming vaccines in a concise way.</a:t>
            </a:r>
          </a:p>
          <a:p>
            <a:pPr marL="342900" indent="-342900">
              <a:buFont typeface="Arial" panose="020B0604020202020204" pitchFamily="34" charset="0"/>
              <a:buChar char="•"/>
            </a:pPr>
            <a:r>
              <a:rPr lang="en-US" sz="1300" baseline="0" dirty="0"/>
              <a:t>Although the plan of action for this project was limited to my plan for this course, it did position me to implement that plan of revising and fine tuning so that the end state of gaining insight into my horses and their costs as well as have a place to store this important data</a:t>
            </a:r>
          </a:p>
          <a:p>
            <a:pPr marL="342900" indent="-342900">
              <a:buFont typeface="Arial" panose="020B0604020202020204" pitchFamily="34" charset="0"/>
              <a:buChar char="•"/>
            </a:pPr>
            <a:r>
              <a:rPr lang="en-US" sz="1300" baseline="0" dirty="0"/>
              <a:t>Finally, learning to communicate to different audiences and levels was a key objective and one that will likely be the most utilized in the future. Talking at the right level and delivering the right information is key to any project. This may prove important if I do decide to market this as a product or app in the future  - just saying </a:t>
            </a:r>
            <a:r>
              <a:rPr lang="en-US" sz="1300" baseline="0" dirty="0">
                <a:sym typeface="Wingdings" panose="05000000000000000000" pitchFamily="2" charset="2"/>
              </a:rPr>
              <a:t></a:t>
            </a:r>
            <a:endParaRPr lang="en-US" sz="1300" baseline="0" dirty="0"/>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onto the next class that was instrumental in satisfying various learning objectives in the Syracuse program which was MBC 638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Data Analysis and Decision Making, the class was asked to select a topic of interest for process improvement and then use statistical methods to determine if changes made in the process actually achieved improvement. This project directly addressed how to use analyses to develop a plan of action to implement business decisions.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An interesting concept in this class was the idea of Define – Measure – Analyze – Improve – Control which was the approach taken for the final project. Staying with my original theme of equestrian/equine related topics, this course provided the opportunity to solve a problem that I experienced with my own riding—streamlining the process of “preparing” to ride (or the grooming and tacking up process). One of the challenges was to describe a compelling reason with related impacts if no improvement is made – this could be costs, negative impacts like the deterioration of the horse, etc. A nonexercised horse suffers ailments similar to humans that are not physically fit – bad joints, swelling, arthritis and more. In addition, this results in pain for the animal as well as substantial veterinary bills. This was key to communicating the plan and results.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We had to create a single slide that summarized the entire project – this was quite a challenge and contrary to what I have been taught about putting too much information on a single slide.</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Subsequent slides took a deeper dive into specific aspects of the project.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existing process was mapped out using flowcharting tools and the individual tasks were tracked and the time for each was captured in an online application. The results from capturing this data was downloaded in a spreadsheet which was then used for analysis. After the analysis, Improvement goals were developed then specific statistical methods were used to understand the data and to determine where improvements could be gained in the process. Summary statistics were reported to review the baseline pre-improvement time and how many standard deviations of improvement could be shaved off the initial process to minimize preparation time in order to achieve more time in the saddle. </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You can see some of this analysis in the Sigma Quality Level slide which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was used to compare pre and post improvement data and measure the success of the process improvement. </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The Sigma Quality level improved with the implemented process improvement.</a:t>
            </a:r>
          </a:p>
          <a:p>
            <a:pPr marL="0" marR="0">
              <a:lnSpc>
                <a:spcPct val="150000"/>
              </a:lnSpc>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Using Multiple Linear Regression analysis helped to narrow down specific areas that were directly affecting the time required to prepare to ride by reviewing the significance of each variable. Using this method and multiple iterations, it became clear what tasks should be modified to achieve improvements.</a:t>
            </a:r>
          </a:p>
          <a:p>
            <a:pPr marL="0" marR="0">
              <a:lnSpc>
                <a:spcPct val="150000"/>
              </a:lnSpc>
              <a:spcBef>
                <a:spcPts val="400"/>
              </a:spcBef>
              <a:spcAft>
                <a:spcPts val="400"/>
              </a:spcAft>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67474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To summarize, the learning objectives displayed were satisfied by the project work in MBC 638 Data Analysis and Decision Making:</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latin typeface="+mn-lt"/>
              </a:rPr>
              <a:t>Businesses are always looking at way to improve processes and streamline operations.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By articulating the methods used to identify and achieve process improvements, the concept of describing a broad overview of the major practice areas of data science was achieved. The final presentation for this course included the discussion of statistical methods and areas of data science that can be used to create, verify and prove assumptions. For example, using the Sigma Quality Level and performing various statistical tests – hypothesis testing, multiple linear regression analysis, and then generating control charts are examples of utilizing practice areas of data science to achieve results.</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with the previous course, data collection and organization were key to achieving the goals laid out for the final project. Learning new tools for data collection and organizing this data laid the foundation for this project. Researching and finding a data collection tool to capture task timings proved easy to use for the process improvement project and it was a great way to keep the data organized.</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 plan of action was developed to implement and test the business solutions made to improve the process as derived from the analysis completed. By documenting the individual tasks and how each could be modified, if applicable, the data presenting alternative strategies to narrow down improvement areas and to show that success was achieved. Determining defects and then testing the hypothesis that improvements could be made led to multiple linear regression and additional testing. Another example was the use of Pareto Charts and additional testing with the Chi Squared test for independence around horse location – all which were dictated by the data and looking at alternative strategies to determine how to improve the process.</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One component of the project was to implement different approaches and tests to determine as well as prove that improvement was achieved. This often required reviewing the data from a different perspective or taking a different direction. For example, using the Define – Measure – Analyze – Improve – Control approach showed a clear plan for determining if process improvement could be achieved in this scenario. Each step had an associated time period for capturing data related to this stage in the process. By clearly capturing each component, the improvement areas were easily distinguishable and business decisions could be derived from data analysis. </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Finally, as with all courses I took in this program, documenting the approach and findings help to improve and fine tune communication skills. This project, using a PowerPoint presentation format that needed to play the role of a document summarizing the project, was new to me and allowed me to use a more creative side to lay out the slides in a readable manner as they had far too much text to actually be used in presentation form.</a:t>
            </a:r>
          </a:p>
          <a:p>
            <a:pPr marL="342900" indent="-342900">
              <a:buFont typeface="Arial" panose="020B0604020202020204" pitchFamily="34" charset="0"/>
              <a:buChar char="•"/>
            </a:pPr>
            <a:endParaRPr lang="en-US" sz="1400" i="0" dirty="0"/>
          </a:p>
          <a:p>
            <a:endParaRPr lang="en-US" dirty="0"/>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27127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guidance of Jeremy Bolton, I feel the next project that assisted me to satisfy the learning objectives was IST 707  Data Analytics.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75637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300" baseline="0" dirty="0">
                <a:effectLst/>
                <a:latin typeface="+mn-lt"/>
                <a:ea typeface="Times New Roman" panose="02020603050405020304" pitchFamily="18" charset="0"/>
                <a:cs typeface="Times New Roman" panose="02020603050405020304" pitchFamily="18" charset="0"/>
              </a:rPr>
              <a:t>Data Analytics provided a platform for understanding how to predict or determine if an outcome from the past data outcomes. This was an excellent platform for working with equines again with the effort focusing on determining if the outcome of a horse colic could be predicted with certain medical presented conditions. It is important to understand that among domesticated horses, colic is the leading cause of premature death. Equine colic is a fairly common disorder of the digestive system. Although the definition means “abdominal plain” – the term in horses is a condition of severe abdominal discomfort which presents with pawing, rolling, and sometimes the inability to defecate.</a:t>
            </a:r>
            <a:r>
              <a:rPr lang="en-US" sz="1300" baseline="0" dirty="0">
                <a:solidFill>
                  <a:srgbClr val="FF0000"/>
                </a:solidFill>
                <a:effectLst/>
                <a:latin typeface="+mn-lt"/>
                <a:ea typeface="Times New Roman" panose="02020603050405020304" pitchFamily="18" charset="0"/>
                <a:cs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This rolling can lead to the twisting of the over seventy feet of intestine which can lead to death of intestine sections or the entire intestine. </a:t>
            </a:r>
            <a:endParaRPr lang="en-US" sz="1300" baseline="0" dirty="0">
              <a:solidFill>
                <a:srgbClr val="FF0000"/>
              </a:solidFill>
              <a:effectLst/>
              <a:latin typeface="+mn-lt"/>
              <a:ea typeface="Times New Roman" panose="02020603050405020304" pitchFamily="18" charset="0"/>
              <a:cs typeface="Times New Roman" panose="02020603050405020304" pitchFamily="18" charset="0"/>
            </a:endParaRPr>
          </a:p>
          <a:p>
            <a:br>
              <a:rPr lang="en-US" sz="1300" baseline="0" dirty="0">
                <a:solidFill>
                  <a:srgbClr val="FF0000"/>
                </a:solidFill>
                <a:effectLst/>
                <a:latin typeface="+mn-lt"/>
                <a:ea typeface="Times New Roman" panose="02020603050405020304" pitchFamily="18" charset="0"/>
                <a:cs typeface="Times New Roman" panose="02020603050405020304" pitchFamily="18" charset="0"/>
              </a:rPr>
            </a:br>
            <a:r>
              <a:rPr lang="en-US" sz="1300" baseline="0" dirty="0">
                <a:solidFill>
                  <a:srgbClr val="FF0000"/>
                </a:solidFill>
                <a:effectLst/>
                <a:latin typeface="+mn-lt"/>
                <a:ea typeface="Times New Roman" panose="02020603050405020304" pitchFamily="18" charset="0"/>
                <a:cs typeface="Times New Roman" panose="02020603050405020304" pitchFamily="18" charset="0"/>
              </a:rPr>
              <a:t>There are many causes of colic – but some are fatal without surgical intervention. </a:t>
            </a:r>
            <a:r>
              <a:rPr lang="en-US" sz="1300" baseline="0" dirty="0">
                <a:effectLst/>
                <a:latin typeface="+mn-lt"/>
                <a:ea typeface="Times New Roman" panose="02020603050405020304" pitchFamily="18" charset="0"/>
                <a:cs typeface="Times New Roman" panose="02020603050405020304" pitchFamily="18" charset="0"/>
              </a:rPr>
              <a:t>Colic surgery is usually an expensive procedure as it is major abdominal surgery, often with intensive aftercare. A horse has about a 10% chance to colic over his/her lifetime. Between 25% and 30% of horses presented with colic symptoms are recommended to go to surgery. In those cases, between five and 10 percent will be humanely euthanized because of a poor prognosis or economic considerations.</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This project was one of the most interesting and probably the biggest learning opportunity for me in the program and close to my heart, because I lost a horse to colic – she survived her first colic surgery, but she was euthanized on the operating table the second time she was sent for surgery. I did have a bit of an advantage with this dataset because I had some general knowledge in what area might be a contributing component to colic prognosis.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&lt;CLICK&gt;This figure shows the fecal output per outcome for the horses in the dataset. This is important because when a horse is suffering from colic, the lack of fecal output can mean that an intestine is twisted causing the pain. As can be seen in this figure, there are certain fecal status that seem to be related to the colic outcome (specifically, absent or decreased).</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&lt;CLICK&gt;With this information, it was also important to visualize if there were any specific lesions and/or location and what role this plays in colic outcome as show in the following figure. This visualization, although similar, provides more insight into the data to prepare for modeling and prediction by showing particular areas where the outcome is poor – like the large colon and small intestine.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With this established information, it was time to begin looking into prediction and which models provided the best accuracy for predicting the colic outcome. This was a wonderful learning experience around selecting the appropriate statistical model, fine tuning the model appropriately, visualizing that model and the outcomes and then interpreting the results. Decision trees and random forests were discussed in class. The best decision tree can be found, but taking the time to try different components and try different settings can help improve the accuracy. Sometimes accuracy can be improved, but you can use too much information making the model overly complex. There is a fine line between the simple or pruned model and the overly complex model. Keeping this in mind, a pruned model was developed as shown in the figure. As per our initial visualization, the location of the lesion and type played an initial role in colic outcome prediction followed by blood protein and further lesion information. Using this simple model, the outcome of died, lived or euthanized could be determined with some level of accuracy. </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Neural networks were then reviewed to predict outcome. Two hidden nodes were introduced to obtain the following neural network with 75 steps and an error just over 26 as shown in the figure.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Additional models were reviewed including Random Forests, Association Rule Mining and my introduction to Naïve Bayes and the importance cross-validation and the confusion matrix. The best results were found using Support Vector Machines which I was able to use in other classes with the knowledge gained in this course.</a:t>
            </a:r>
          </a:p>
          <a:p>
            <a:endParaRPr lang="en-US" sz="1300" baseline="0" dirty="0">
              <a:effectLst/>
              <a:latin typeface="+mn-lt"/>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07546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IST 707 - Data Analytics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those shown were most closely mapped to the goals of the Syracuse Applied Data Science Program:</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creating initial visualizations, patterns and other insight became apparent in the data set.  Although I had some initial knowledge of the symptoms that are often seen in a horse that is experiencing a colic episode, the visualization of related variables was very helpful and uncovered additional patterns in the data by reviewing certain variable combinations with others. This information helped to determine which variables might be relevant when addressing the prediction with statistical modeling.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Many different models were executed to find the best model for predicting colic outcomes for the data set selected. For example, as shown with decision trees, trees were created and pruned to arrive at the optimal model. Working with neural networks provided a alternative look at the data from a new perspective. In addition, Support Vector Machines with different kernels were used to arrive on the best model and kernel for predicting the outcome. By reviewing the data and interpreting results of models, alternative strategies were used to arrive at a more optimal model.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part of this project, a plan was created, with Professor Bolton’s guidance, to begin to understand the data and then attempt different models for colic prediction based on what was seen in initial observations. As shown in the conclusion for this project, understanding the key components or symptoms, veterinarians can approach colic incidents with a new insight. They can check these symptoms first and possibly make a more informed and faster decision that could possibly save horses lives. By understanding the results from the analyses, plans like this can be put into place for the future.</a:t>
            </a:r>
          </a:p>
          <a:p>
            <a:endParaRPr lang="en-US" sz="1200" dirty="0">
              <a:effectLst/>
              <a:latin typeface="Cambria" panose="020405030504060302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928998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one of my favorite courses (IST 719 Information Visualization) and one that taught me tools that I use everyday at my current position as an Instructional Designer at a software company. Gary Krudys also proved to be one of my favorite instructors.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25020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quickly – let’s review the agenda for this presentation.</a:t>
            </a:r>
          </a:p>
          <a:p>
            <a:endParaRPr lang="en-US" baseline="0" dirty="0"/>
          </a:p>
          <a:p>
            <a:r>
              <a:rPr lang="en-US" baseline="0" dirty="0"/>
              <a:t>First, I’ll introduce you to why you are listening to this (and yes, why my slides have horses on them).</a:t>
            </a:r>
          </a:p>
          <a:p>
            <a:endParaRPr lang="en-US" baseline="0" dirty="0"/>
          </a:p>
          <a:p>
            <a:r>
              <a:rPr lang="en-US" baseline="0" dirty="0"/>
              <a:t>Next, I’ll explain the learning objectives for the Applied Data Science Program at Syracuse University.</a:t>
            </a:r>
          </a:p>
          <a:p>
            <a:endParaRPr lang="en-US" baseline="0" dirty="0"/>
          </a:p>
          <a:p>
            <a:r>
              <a:rPr lang="en-US" baseline="0" dirty="0"/>
              <a:t>Then I’ll talk about how I satisfied these learning objectives with some key projects in my course work.</a:t>
            </a:r>
          </a:p>
          <a:p>
            <a:endParaRPr lang="en-US" baseline="0" dirty="0"/>
          </a:p>
          <a:p>
            <a:r>
              <a:rPr lang="en-US" baseline="0"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Learning how to properly present information to different audiences to assure that the findings are clear and obvious was of great value. There were very important topics covered in this course around drawing the eye of the consumer, how to present a consistent theme, simplifying graphics and focusing the reader on the areas of interest and more. The final project in this course was to prepare a full-sized poster for the project which was then presented to the class. </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A very scaled down version of the poster is here.</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with other projects, I continued with a theme of horses, but focused on how to improve safety on the racetrack using a public set of data provided by the New York State Gaming Commission. Within the state of New York, any incident, death, or breakdown of any horse, as well as jockey and driver accidents, at any facility under the Gaming Commission’s jurisdiction is reported to the Presiding Judge or Stewart at that facility. This individual then provides the details of the incident to the Commission’s main office in Schenectady, New York. The verified data is entered into a database that contains 13 components that detail over 4,000 incidents at New York State equine racetracks between March 4, 2009 to present day. This data is updated daily. Ironically, my eldest daughter now works for the Tioga Downs racetrack taking blood from the winners to test for illegal substances.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course provided great insight into how people visually receive information and how to use that to draw attention to results in data analysis. For example, providing some key statistics in an easy-to-read manner and large font draws the consumers eye and provides immediate understanding into the data being analyzed. </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For example, some percentages of information about the data to bring the reader into the story being told and heighten their interest.</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Another thing that was reviewed as part of this exercise was looking at words that could be found in the incident description and what could be determined by looking at this information. By presenting top words from the incident descriptions in the shape of a racing horse provided a way to draw the consumer’s focus as well as a very apropos way to present the information. This exercise did show some insight into the most common ailments in the incident’s reports.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reviewing the data and applying some of my knowledge of horse injury and the strains on joints when galloping around a track at a young age, I started to look at information that I felt might have some influence on the racing incident outcome.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The first of these was related to the weather. Running on a wet track can make it very slippery and can also affect the ability to see what is in front of you and running on a very cold or hard track due to cold temperatures are harder on the joints and can cause injury to the horse. This was detailed in the segment of the poster displayed in the following figure where weather conditions and racing outcomes were reviewed in visualization. </a:t>
            </a:r>
          </a:p>
          <a:p>
            <a:endParaRPr lang="en-US" sz="1300" b="0" i="0" baseline="0" dirty="0">
              <a:latin typeface="+mn-lt"/>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10381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latin typeface="+mn-lt"/>
              </a:rPr>
              <a:t>To summarize, the learning objectives displayed were satisfied by the project work in IST 719 – Information Visualization</a:t>
            </a:r>
          </a:p>
          <a:p>
            <a:pPr marL="285750" marR="0" lvl="0" indent="-28575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this was a visualization course, the process of imagining the overall layout and how to present graphics and plots in the best way to showcase the results was stressed each week. We learned how to manipulate plots using Adobe Illustrator to make them more aesthetically pleasing and to clearly display the desired information. I feel this skill will be very useful in the future as it is a key component to communicating results to key stakeholders and executives. </a:t>
            </a:r>
          </a:p>
          <a:p>
            <a:pPr marL="285750" marR="0" lvl="0" indent="-28575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One of the most difficult components of data analytics, in my opinion, is to communicate the results of any analysis to managers, executives and other relevant professionals. By finding new ways to present graphics and plots and portray the information in appropriate visualizations, I was able to demonstrate how to communicate the results of data analysis to various individuals within an organization. At the end of this course, our final poster was presented to the class zooming in on certain areas to discuss specifics of the data visualizations. This is a skill that will be used throughout my career. </a:t>
            </a:r>
          </a:p>
          <a:p>
            <a:pPr marL="285750" marR="0" lvl="0" indent="-28575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Finding a data set of interest that was public information that was available for analysis is a challenge. So much information today is protected via privacy laws and more. It is key to know what protects personal information (PII) and laws around using this information is extremely important. For the past 20+ years, I have worked in electronic content management and governance, so this is a topic that is well understood by myself and customers. Understanding what can be used and not used is a key to data science. In this situation, I was lucky that New York State publishes this information readily and updates it daily. This is very rare as I could find no other information similar from any other tracks as they do not make this information public.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112330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enter course IST 652 Scripting for Data Analytics with Professor Deborah Landowski – another chance to look at the race track.</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81923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Scripting for Data Analytics introduced me to new concepts like accessing different data streams and capturing them using MongoDB, NoSQL and JSON files. Working with both structured and unstructured data in a more robust manner was an excellent way to deepen my knowledge in applied data science. Along with learning these new techniques and technologies, it provided new ways to visualize, interrogate and interpret data and results.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Again, I was able to take advantage of additional information from the New York State Gaming Commission. Each race conducted at a New York Thoroughbred racetrack is observed by three stewards: one employed by the Racing and Wagering Board, one employed by the racing association and one employed by the Jockey Club. At the harness tracks, each race is observed by three judges who all serve as employees of the Racing and Wagering Board. The stewards’ and judges’ viewing stand is located near the finish line of each racetrack and is equipped with several television monitors to permit the viewing of multiple angles of each race. The stewards and judges observe the races and the race grounds to ensure that all conduct is in accordance with rules and regulations.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tracking infractions and incident, New York State builds transparency into their practices and into what happens on their track. If citing individuals that are breaking the rules will help to mitigate risk on the track – possibly racing incidents can also be minimized. With a deeper look at the infraction and incidents, contributing factors might provide insight into what leads to the high number of infractions. Armed with this information, tracks can put the proper constraints in place in the future to minimize infractions that could also minimize incidents.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Before diving into the scripting related to social media, it was important to do some general visualizations, as with all projects, to begin to reveal patterns and areas of interest. In reviewing the data, it was clear that some specific occupations on the track were cited more often for infractions and, as expected, this was among the owners, trainers and drivers (the ones that had all three roles at the track). It is important to also note that this is expected. One would expect a trainer to more infractions that say Food Service or Security, for example.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Before gathering more information on the infraction and incident descriptions, some additional visualization concerning the individual tracks and overlaps of infractions and incidents on the track. As can be seen below, there are tracks that have more infractions than others, but as was discovered through additional research – this can be contributed to just larger tracks with more races. One of the important things I learned in this class was the need for normalizing information for situations such as these.</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An important part of this project was to determine if there were specific incident types and compare that to any infraction the same day as an incident, I did a visualization on the 59 occurrences where overlap occurred.  As seen before, “Racing Incidents” were most common. Unfortunately, “Equine Death” was the second most common incident type. To take this a step further, it was important to see if the incidents and violations were related in any way. For example, was it the same jockey or trainer that was involved? This led to further investigation not shown in this presentation.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This course taught students how to access social media accounts, in this case, Twitter, to find and analyze unstructured information. This was accomplished using standard python packages and storing the resulting JSON tweets in MongoDB for analysis. First, tweets from the racetracks themselves, were reviewed and a word cloud of the most common words found in those tweets was compiled a displayed in the following figure. To create word clouds, the tweets had to be deconstructed by removing punctuation, tokenizing the tweets into individual words, and then creating a word bank of all the words and their frequency. This technique was then used in subsequent courses as well.</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Tweets were reviewed from the individual track accounts as well as additional tweets were found from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racingwrongs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which is a twitter account that focuses on the dangers of horse racing and bringing them to the attention of the public. This provided an entirely different slant on what happens on a racetrack.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336336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particular course addressed the learning objectives shown:</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collection and organization of data was a key part of this course. As mentioned, this course included accessing social media unstructured and storing this information in a structured way – in MongoDB. Using these new methods provided me with the skills to gather data from new sources and storing and organize this data in new ways. After storing these tweets in a NoSQL database (MongoDB), standard python functions were called to access this data and store in in a structured data frame that was used later to access the actual text of the tweets.</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Again, the final project in this course provided the option to create initial visualization of the data and review standard statistics to gain further insight into the data. For example. I was able to review the average fine by occupation or role and compare incidents on the track and where there was overlap between these incidents and the infractions that may have happened at that same track on the same day. Then, by tokenizing the data found in the various tweets, word clouds were created to visualize the most common seen words in these tweets.</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this particular project, I attempted to determine if there was some connection between an infraction at the track and any incident on that track. However, as I did further analysis, it was clear that this was not obvious. By working with melding and transposing techniques, the proper comparisons and overlaps could be explored to review if the overlap of infractions and incidents have anything in common.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is something that I found one of the most impressive parts of the Applied Data Science program at Syracuse University. As I reviewed the results of the analysis, one of the key components of any homework or project was “what does this mean?” and “how can these results help direct business decisions?” By learning to summarize the results and then find actionable insight that can be used to provide a plan of action or an approach for business to follow to take action. This skill is really what data analysis is all about. If we can gain insight into our processes, our data and what it means – we can take action to improve the business.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mentioned in the previous objective, documenting results is of the upmost importance. This includes documenting information for all levels the organization in a manner that is appropriate for the reader. Being able to make introductions and conclusions that reach a range of audiences with the tone and correct level can have a direct effect on the impact of the data, the analysis and the findings. This course instructed us to make sure that we provided these types of documentation to support our findings and reach the proper level.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Taking a look at twitter and social media accounts opened up the discussion around who owns tweets and copyright infringement. In this case, the tweets were never published outside of this college paper. Entire tweets were never used in their entirety and only words and combinations of words were reviewed. Understanding privacy laws and what is public domain is very important when obtaining data from external and public sources like social media.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24</a:t>
            </a:fld>
            <a:endParaRPr lang="ko-KR" altLang="en-US"/>
          </a:p>
        </p:txBody>
      </p:sp>
    </p:spTree>
    <p:extLst>
      <p:ext uri="{BB962C8B-B14F-4D97-AF65-F5344CB8AC3E}">
        <p14:creationId xmlns:p14="http://schemas.microsoft.com/office/powerpoint/2010/main" val="3554452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Norma Palomino in IST 664 Natural Language Processing, I learned about using natural language and how that can be used to classify information.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25</a:t>
            </a:fld>
            <a:endParaRPr lang="ko-KR" altLang="en-US"/>
          </a:p>
        </p:txBody>
      </p:sp>
    </p:spTree>
    <p:extLst>
      <p:ext uri="{BB962C8B-B14F-4D97-AF65-F5344CB8AC3E}">
        <p14:creationId xmlns:p14="http://schemas.microsoft.com/office/powerpoint/2010/main" val="3112131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Natural Language Processing took over where Data Analytics left off by continuing the use of unstructured data and adding text analytics to predict outcomes. In this case, I revisited the race track and reviewed the incidents that took place on New York State tracks from 2009 through 2019 and the description of each incident and how this could be used to determine if a horse died or had to be euthanized as a result of a racetrack incident.</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all projects, I started with initial visualizations of the data to help develop a plan of action for predicting the outcome on the track. </a:t>
            </a: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First, it was important to gather words that appeared most often in the description of the incidents on the track. Using the same techniques that were used in Scripting for Data Analytics, the description for each incident was tokenize and then the top words were gathered into the word cloud displayed below.</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To the casual observer, the information may not provide much insight, but to me – it gives a wealth of information. For example, words liked “ambulanced”, “vanned”, “retired”, and “collapsed” give details on the rider/driver and the horse. The horse could have collapsed and then was vanned (like a “horse ambulance”) because of some injury. Then there is additional information provided with words like “suspensory”,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‘pastern”, and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seasamoid</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which are words that denote injury (suspensory and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 or fracture) and the other talk about location on the horse “pastern” and “sesamoid.” What is very apparent – is the word “euthanized” – which makes me very sad.</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To better understand how words were used in the descriptions is also important to better understand how combinations of words were used. This was important to derive which specific types of statistical methods should be used to predict incident outcomes.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looking at words that appear in pairs (bigrams) like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rf” which means fracture right front and “euthanized, track” which implies the horse was euthanized on the track help to gain additional insight into incident results and similarities and commonalities among these incidents which will aid in predicting outcomes.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Now that I had a better understanding of the data, it was time to focus on using the short description of the incident and use this information to classify the incident. As we learned in this class, in order to properly predict the outcome – we need have a balanced data set. This means that there should be a similar number of incident descriptions for each outcome to be predicted.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&lt;CLICK&gt;As can be seen in this bar plot, this is a very unbalanced set that is very skewed with certain outcomes having a significantly larger frequency.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In an attempt to properly balance this information, the resulting data frame was then condensed to group the “Injury”, “Lameness” and “Accident” outcomes into a single “Injury” tag. In addition, the “Other” outcome incidents were removed from the dataset completely. The resulting data frame had less rows but with only three possible outcomes: “Euthanasia”, “Death”, “Injury”.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Althought</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data is still not completely balanced, it does provide the proper backdrop to use various classifier features sets and the Natural Language Toolkit Naïve Bayes classifier. This course stressed the importance of defining the proper features sets, creating a “gold standard” list of correct classification labels, separating the test and training set and then running cross validation with multiple folds and averaging the fold accuracy.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As shown in this final table below, several classification feature sets were used (unigrams, bigrams, trigrams and parts of speech) and the consolidated three (3) outcome data set along with a larger one with five (5) and one with six (6) outcomes.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This table shows the accuracy and how the accuracy improved with the consolidated more balanced data set and just using the most common words (bigrams) outperformed the other Naïve Bayes classifiers. The concepts learned around classification and prediction as well as the need to properly prepare the data set in order to achieve optimal performance.</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1695108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in IST 664 Natural Language Processing</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ones listed here were most closely mapped to the goals of the Syracuse Applied Data Science Program:</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other courses, the need to do primary visualization can help to guide a statistician down the path to the correct models and analysis. Data mining was an important concept in this class and one that was stressed in class often. By mining this data set down to a consolidated data set proved to be very important for the project.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mentioned, an important concept in this course was understanding your data and what strategy to take based on the layout of the information in the data set. In this case, the data led us to refine the data and consolidate outcomes so that the proper models could be used for prediction. Using this alternative strategy helped to improve the overall prediction accuracy and helped to lay out using different feature sets to aid in improving prediction accuracy.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before, I cannot stress the importance of this skill. I have worked as a technical writer, a technical marketing engineer, a solutions specialist and an education consultant in my career so far. Knowing your audience and speaking the proper level with the key information is what can make our break your results. This course stressed again, the importance of explaining the data (in this case, the racetrack, and horses) so that the results can have the proper impact to the proper groups.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27</a:t>
            </a:fld>
            <a:endParaRPr lang="ko-KR" altLang="en-US"/>
          </a:p>
        </p:txBody>
      </p:sp>
    </p:spTree>
    <p:extLst>
      <p:ext uri="{BB962C8B-B14F-4D97-AF65-F5344CB8AC3E}">
        <p14:creationId xmlns:p14="http://schemas.microsoft.com/office/powerpoint/2010/main" val="209296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me to provide a quick summary . ..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2314337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The next two slides show a summary of the projects and courses highlighted and the objectives satisfied with each project.</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got me in this position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9540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we were only supposed to bring up a few projects that helped me satisfy the learning objectives of the Applied Data Science Program, but I didn’t want you to think I was a “one trick pony” – no pun intended.</a:t>
            </a:r>
          </a:p>
          <a:p>
            <a:endParaRPr lang="en-US" dirty="0"/>
          </a:p>
          <a:p>
            <a:r>
              <a:rPr lang="en-US" dirty="0"/>
              <a:t>&lt;CLICK&gt; I also learned so much from taking a look at gothic horror novelist to see if other authors used a similar writing style and even if analytics could accurately predict who wrote a particular novel.</a:t>
            </a:r>
          </a:p>
          <a:p>
            <a:endParaRPr lang="en-US" dirty="0"/>
          </a:p>
          <a:p>
            <a:r>
              <a:rPr lang="en-US" dirty="0"/>
              <a:t>&lt;CLICK&gt; I learned so much in Marketing Analytics and developing a marketing plan so that Petoskey Brewing could make more money on their craft beers.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790058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personal favorite, &lt;CLICK&gt; how to help minimize how long pets stay in centers and what can improve adoption rates.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1634308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digress, so let’s sum this up with some reflection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3642496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discussed in this presentation, the learning objectives of the master’s in Applied Data Science at Syracuse University were met or exceeded in the projects taken to receive this degree. The selection of projects outlined in this document were just a few that helped to solidify my understanding of Data Science and allowed me the flexibility to take on interesting projects while still permitting me to follow my passion.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before, I only highlighted some of the projects, but others were very instrumental in gaining this knowledge as well.</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time to reflect of the course projects embarked on in this program and how these courses helped to gain insight into how each of the seven learning objectives were satisfied, helped me to remember why I selected Syracuse for my second master’s degree.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program provides many opportunities to learn skills that are specifically designed to applying these tools to applicable situations in the working world.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45991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today. I have enjoyed my time and Syracuse University and want to take a moment to thank my professors in the program for their time and devotion to their students.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28822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6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Allow me to take you back to 2006 – my daughters (and their horses) are trying to maintain their ranking so that they will qualify for state finals and year-end awards.</a:t>
            </a:r>
          </a:p>
          <a:p>
            <a:pPr marL="0" marR="0">
              <a:lnSpc>
                <a:spcPct val="150000"/>
              </a:lnSpc>
              <a:spcBef>
                <a:spcPts val="6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I had been gathering data over the show season at each show my daughters and their horses attended which included: the judge, the classes entered by each daughter, which horse was ridden in each class, their placing in each class, personal comments about the judge and what he/she was looking for in each class.</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Using this information, I figure out which shows they should attend with judges that have placed them well in the past so that they can maximize their points for the last six months of the season.</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The outcome: they made it to state finals and placed in the top two for their year-end awards in their respective divisions. </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But here’s the interesting thing - I was doing rudimentary data analytics (without the assistance of programming and machine learning) to predict the outcome of the future shows. This “manual” method was used for the remainder of my both of my daughters’ amateur junior career in the saddle.</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Fast forward a decade and both girls (and their horses) are in college, and I am looking at an empty nest as a single parent. I know that work and riding my own horse will not fill the void of dealing with teenage girls over the past several years, so I had to come up with a plan for filling my days while they were gone — enter graduate school at the age fifty-seven (a couple weeks shy of 58). I selected the Syracuse Applied Data Analytics program because it addressed applying data analytics to specific business problems to achieve an outcome.</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My portfolio combines my obsession with numbers and data with my passion for horses and clearly represents my progression and acquired skills throughout the program.</a:t>
            </a: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And to add a personal touch:</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My oldest daughter, Ellie</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My youngest daughter, Lauren</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And me – with my boy, Sullivan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i="0" baseline="0" dirty="0">
                <a:solidFill>
                  <a:srgbClr val="000000"/>
                </a:solidFill>
                <a:effectLst/>
                <a:latin typeface="+mn-lt"/>
                <a:ea typeface="Times New Roman" panose="02020603050405020304" pitchFamily="18" charset="0"/>
                <a:cs typeface="Calibri" panose="020F0502020204030204" pitchFamily="34" charset="0"/>
              </a:rPr>
              <a:t>Before getting starte</a:t>
            </a:r>
            <a:r>
              <a:rPr lang="en-US" sz="1300" i="0" baseline="0" dirty="0">
                <a:solidFill>
                  <a:srgbClr val="000000"/>
                </a:solidFill>
                <a:latin typeface="+mn-lt"/>
                <a:ea typeface="Times New Roman" panose="02020603050405020304" pitchFamily="18" charset="0"/>
                <a:cs typeface="Calibri" panose="020F0502020204030204" pitchFamily="34" charset="0"/>
              </a:rPr>
              <a:t>d, I thought I would provide a bit of background about myself.</a:t>
            </a:r>
          </a:p>
          <a:p>
            <a:pPr>
              <a:spcBef>
                <a:spcPts val="616"/>
              </a:spcBef>
              <a:spcAft>
                <a:spcPts val="411"/>
              </a:spcAft>
            </a:pPr>
            <a:endParaRPr lang="en-US" sz="1300" i="0" baseline="0" dirty="0">
              <a:solidFill>
                <a:srgbClr val="000000"/>
              </a:solidFill>
              <a:latin typeface="+mn-lt"/>
              <a:ea typeface="Times New Roman" panose="02020603050405020304" pitchFamily="18" charset="0"/>
              <a:cs typeface="Calibri" panose="020F050202020403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have a bachelor of arts in mathematics from Texas Tech University but did spend most of those years in an Applied Mathematics program at Baylor University which included Math, Business and Computer Science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couldn’t find a job I wanted, so I decided to stick around and get a master of science in mathematics with a concentration in statistics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thought I wanted to be an actuary, but it was too boring so I went to work for a software firm and have held many positions for various software and services companies over the years </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am at seasoned professional with over 35 years in the workforce … yes over 35 years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got a Six Sigma Greenbelt when that was still fashionable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have had the opportunity to work with analytics when working with IBM and some IBM partners over the years</a:t>
            </a:r>
            <a:endParaRPr lang="en-US" sz="1300" i="0" baseline="0" dirty="0">
              <a:solidFill>
                <a:srgbClr val="000000"/>
              </a:solidFill>
              <a:effectLst/>
              <a:latin typeface="+mn-lt"/>
              <a:ea typeface="Times New Roman" panose="02020603050405020304" pitchFamily="18" charset="0"/>
              <a:cs typeface="Calibri" panose="020F0502020204030204" pitchFamily="34" charset="0"/>
            </a:endParaRP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29193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 enough about me … I want to take a moment to summarize the Applied Data Science program and learning objectives.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51491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b="0" i="0" baseline="0" dirty="0">
                <a:solidFill>
                  <a:srgbClr val="000000"/>
                </a:solidFill>
                <a:latin typeface="+mn-lt"/>
                <a:ea typeface="Times New Roman" panose="02020603050405020304" pitchFamily="18" charset="0"/>
                <a:cs typeface="Times New Roman" panose="02020603050405020304" pitchFamily="18" charset="0"/>
              </a:rPr>
              <a:t>I got this information directly from the Syracuse University website. The Syracuse Applied Data Science Program is a diverse program that provides students with skills in a broad of range of areas. There are seven main areas of focus that you can see listed here.</a:t>
            </a:r>
          </a:p>
          <a:p>
            <a:pPr>
              <a:spcBef>
                <a:spcPts val="616"/>
              </a:spcBef>
              <a:spcAft>
                <a:spcPts val="411"/>
              </a:spcAft>
            </a:pPr>
            <a:endParaRPr lang="en-US" sz="1300" b="0" i="0" baseline="0" dirty="0">
              <a:solidFill>
                <a:srgbClr val="000000"/>
              </a:solidFill>
              <a:latin typeface="+mn-lt"/>
              <a:ea typeface="Times New Roman" panose="02020603050405020304" pitchFamily="18" charset="0"/>
              <a:cs typeface="Times New Roman" panose="02020603050405020304" pitchFamily="18" charset="0"/>
            </a:endParaRP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Synthesizing the ethical dimensions of data science practice (e.g., privacy).</a:t>
            </a:r>
            <a:endParaRPr lang="en-US" sz="1300" b="0" i="0" baseline="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 faced with all these objectives, what projects helped me achieve them?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58408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Ok, a little bit of information up front – I am a </a:t>
            </a:r>
            <a:r>
              <a:rPr lang="en-US" sz="1300" b="1" i="1" dirty="0"/>
              <a:t>more is more </a:t>
            </a:r>
            <a:r>
              <a:rPr lang="en-US" sz="1300" dirty="0"/>
              <a:t>person and I had a very difficult time narrowing down which projects to talk about today. </a:t>
            </a:r>
          </a:p>
          <a:p>
            <a:r>
              <a:rPr lang="en-US" sz="1300" dirty="0"/>
              <a:t>So, here’s my list. Trust me – it was a very difficult decision for me!</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IST 659 - Data Administration Concepts and Database Management</a:t>
            </a:r>
          </a:p>
          <a:p>
            <a:pPr marL="285750" indent="-285750">
              <a:buFont typeface="Arial" panose="020B0604020202020204" pitchFamily="34" charset="0"/>
              <a:buChar char="•"/>
            </a:pPr>
            <a:r>
              <a:rPr lang="en-US" sz="1300" dirty="0"/>
              <a:t>MBC 638 - Data Analysis and Decision Making</a:t>
            </a:r>
          </a:p>
          <a:p>
            <a:pPr marL="285750" indent="-285750">
              <a:buFont typeface="Arial" panose="020B0604020202020204" pitchFamily="34" charset="0"/>
              <a:buChar char="•"/>
            </a:pPr>
            <a:r>
              <a:rPr lang="en-US" sz="1300" dirty="0"/>
              <a:t>IST 707 - Data Analytics</a:t>
            </a:r>
          </a:p>
          <a:p>
            <a:pPr marL="285750" indent="-285750">
              <a:buFont typeface="Arial" panose="020B0604020202020204" pitchFamily="34" charset="0"/>
              <a:buChar char="•"/>
            </a:pPr>
            <a:r>
              <a:rPr lang="en-US" sz="1300" dirty="0"/>
              <a:t>IST 719 - Information Visualization</a:t>
            </a:r>
          </a:p>
          <a:p>
            <a:pPr marL="285750" indent="-285750">
              <a:buFont typeface="Arial" panose="020B0604020202020204" pitchFamily="34" charset="0"/>
              <a:buChar char="•"/>
            </a:pPr>
            <a:r>
              <a:rPr lang="en-US" sz="1300" dirty="0"/>
              <a:t>IST 652 - Scripting for Data Analytics</a:t>
            </a:r>
          </a:p>
          <a:p>
            <a:pPr marL="285750" indent="-285750">
              <a:buFont typeface="Arial" panose="020B0604020202020204" pitchFamily="34" charset="0"/>
              <a:buChar char="•"/>
            </a:pPr>
            <a:r>
              <a:rPr lang="en-US" sz="1300" dirty="0"/>
              <a:t>IST 664 - Natural Language Processing</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2021-09-04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2021-09-04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2021-09-04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a:xfrm>
            <a:off x="5375126" y="3861842"/>
            <a:ext cx="6336704" cy="555048"/>
          </a:xfrm>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190550" y="1629594"/>
            <a:ext cx="6480720" cy="4320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887294" y="3501801"/>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753871" y="764153"/>
            <a:ext cx="3147166" cy="173088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180927" y="2269233"/>
            <a:ext cx="2844316" cy="1069836"/>
          </a:xfrm>
          <a:prstGeom prst="rect">
            <a:avLst/>
          </a:prstGeom>
          <a:effectLst>
            <a:outerShdw blurRad="50800" dist="38100" dir="2700000" algn="tl" rotWithShape="0">
              <a:prstClr val="black">
                <a:alpha val="40000"/>
              </a:prstClr>
            </a:outerShdw>
          </a:effectLst>
        </p:spPr>
      </p:pic>
      <p:sp>
        <p:nvSpPr>
          <p:cNvPr id="8" name="Content Placeholder 7">
            <a:extLst>
              <a:ext uri="{FF2B5EF4-FFF2-40B4-BE49-F238E27FC236}">
                <a16:creationId xmlns:a16="http://schemas.microsoft.com/office/drawing/2014/main" id="{3D644A9E-D0B0-4783-8125-4996BEC28F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584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3"/>
          <a:srcRect t="14287" b="1749"/>
          <a:stretch/>
        </p:blipFill>
        <p:spPr bwMode="auto">
          <a:xfrm>
            <a:off x="227889" y="1629594"/>
            <a:ext cx="6499715" cy="4248472"/>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4"/>
          <a:stretch>
            <a:fillRect/>
          </a:stretch>
        </p:blipFill>
        <p:spPr>
          <a:xfrm>
            <a:off x="6887294" y="892716"/>
            <a:ext cx="4392488" cy="293396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62C5EA2-9CFD-4989-AF27-11BAE5753F12}"/>
              </a:ext>
            </a:extLst>
          </p:cNvPr>
          <p:cNvPicPr/>
          <p:nvPr/>
        </p:nvPicPr>
        <p:blipFill>
          <a:blip r:embed="rId5"/>
          <a:stretch>
            <a:fillRect/>
          </a:stretch>
        </p:blipFill>
        <p:spPr>
          <a:xfrm>
            <a:off x="7571896" y="3933850"/>
            <a:ext cx="4392488" cy="2736304"/>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C5A91A74-980E-4BBA-AFC3-F2229191328D}"/>
              </a:ext>
            </a:extLst>
          </p:cNvPr>
          <p:cNvSpPr/>
          <p:nvPr/>
        </p:nvSpPr>
        <p:spPr>
          <a:xfrm>
            <a:off x="9695606" y="3141762"/>
            <a:ext cx="1584176" cy="6849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5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3"/>
          <a:stretch>
            <a:fillRect/>
          </a:stretch>
        </p:blipFill>
        <p:spPr>
          <a:xfrm>
            <a:off x="670525" y="1317941"/>
            <a:ext cx="4464497" cy="235149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3D4C843-4D5C-43D3-9F87-241F7D74DDC5}"/>
              </a:ext>
            </a:extLst>
          </p:cNvPr>
          <p:cNvPicPr/>
          <p:nvPr/>
        </p:nvPicPr>
        <p:blipFill>
          <a:blip r:embed="rId4"/>
          <a:stretch>
            <a:fillRect/>
          </a:stretch>
        </p:blipFill>
        <p:spPr>
          <a:xfrm>
            <a:off x="5383076" y="1065316"/>
            <a:ext cx="6552727" cy="34255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5">
            <a:extLst>
              <a:ext uri="{28A0092B-C50C-407E-A947-70E740481C1C}">
                <a14:useLocalDpi xmlns:a14="http://schemas.microsoft.com/office/drawing/2010/main" val="0"/>
              </a:ext>
            </a:extLst>
          </a:blip>
          <a:srcRect l="5769" r="7308" b="2802"/>
          <a:stretch/>
        </p:blipFill>
        <p:spPr bwMode="auto">
          <a:xfrm>
            <a:off x="5879184" y="2493690"/>
            <a:ext cx="5786994" cy="4186453"/>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B6B1C3-06AB-46F2-83E8-DF8AE891F345}"/>
              </a:ext>
            </a:extLst>
          </p:cNvPr>
          <p:cNvPicPr/>
          <p:nvPr/>
        </p:nvPicPr>
        <p:blipFill>
          <a:blip r:embed="rId6">
            <a:extLst>
              <a:ext uri="{28A0092B-C50C-407E-A947-70E740481C1C}">
                <a14:useLocalDpi xmlns:a14="http://schemas.microsoft.com/office/drawing/2010/main" val="0"/>
              </a:ext>
            </a:extLst>
          </a:blip>
          <a:stretch>
            <a:fillRect/>
          </a:stretch>
        </p:blipFill>
        <p:spPr>
          <a:xfrm>
            <a:off x="262557" y="3254563"/>
            <a:ext cx="6624737" cy="32715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27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sz="3100" dirty="0"/>
              <a:t>Horse Track Incidents</a:t>
            </a:r>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3"/>
          <a:stretch>
            <a:fillRect/>
          </a:stretch>
        </p:blipFill>
        <p:spPr>
          <a:xfrm>
            <a:off x="2242777" y="1026748"/>
            <a:ext cx="8017517" cy="56434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63D2C9D-0AB7-4023-9886-D1E11C7A74BA}"/>
              </a:ext>
            </a:extLst>
          </p:cNvPr>
          <p:cNvPicPr/>
          <p:nvPr/>
        </p:nvPicPr>
        <p:blipFill>
          <a:blip r:embed="rId4"/>
          <a:stretch>
            <a:fillRect/>
          </a:stretch>
        </p:blipFill>
        <p:spPr>
          <a:xfrm>
            <a:off x="4521052" y="656176"/>
            <a:ext cx="7118770" cy="133345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A19FA5F-92AF-4977-A309-58AA0187B0E4}"/>
              </a:ext>
            </a:extLst>
          </p:cNvPr>
          <p:cNvPicPr/>
          <p:nvPr/>
        </p:nvPicPr>
        <p:blipFill>
          <a:blip r:embed="rId5"/>
          <a:stretch>
            <a:fillRect/>
          </a:stretch>
        </p:blipFill>
        <p:spPr>
          <a:xfrm>
            <a:off x="8183438" y="2053499"/>
            <a:ext cx="2952328" cy="3792611"/>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6"/>
          <a:stretch>
            <a:fillRect/>
          </a:stretch>
        </p:blipFill>
        <p:spPr>
          <a:xfrm>
            <a:off x="262558" y="3345937"/>
            <a:ext cx="5268475" cy="33627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88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3"/>
          <a:stretch>
            <a:fillRect/>
          </a:stretch>
        </p:blipFill>
        <p:spPr>
          <a:xfrm>
            <a:off x="190550" y="1413752"/>
            <a:ext cx="5544616" cy="3505200"/>
          </a:xfrm>
          <a:prstGeom prst="rect">
            <a:avLst/>
          </a:prstGeom>
          <a:effectLst>
            <a:outerShdw blurRad="50800" dist="38100" dir="2700000" algn="tl" rotWithShape="0">
              <a:prstClr val="black">
                <a:alpha val="40000"/>
              </a:prstClr>
            </a:outerShdw>
          </a:effectLst>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4"/>
          <a:stretch>
            <a:fillRect/>
          </a:stretch>
        </p:blipFill>
        <p:spPr>
          <a:xfrm>
            <a:off x="1558702" y="2925738"/>
            <a:ext cx="6768752" cy="3643122"/>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5"/>
          <a:stretch>
            <a:fillRect/>
          </a:stretch>
        </p:blipFill>
        <p:spPr>
          <a:xfrm>
            <a:off x="5879182" y="5232862"/>
            <a:ext cx="6048673" cy="1437292"/>
          </a:xfrm>
          <a:prstGeom prst="rect">
            <a:avLst/>
          </a:prstGeom>
          <a:effectLst>
            <a:outerShdw blurRad="50800" dist="38100" dir="2700000" algn="tl" rotWithShape="0">
              <a:prstClr val="black">
                <a:alpha val="40000"/>
              </a:prstClr>
            </a:outerShdw>
          </a:effectLst>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6"/>
          <a:srcRect l="3208" b="3902"/>
          <a:stretch/>
        </p:blipFill>
        <p:spPr bwMode="auto">
          <a:xfrm>
            <a:off x="5879182" y="988186"/>
            <a:ext cx="6048673" cy="3283081"/>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461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3"/>
          <a:srcRect l="3180" b="4163"/>
          <a:stretch/>
        </p:blipFill>
        <p:spPr bwMode="auto">
          <a:xfrm>
            <a:off x="353634" y="1065675"/>
            <a:ext cx="7942321" cy="4128799"/>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BB905B1E-DEF8-4099-91D0-B0452A94205B}"/>
              </a:ext>
            </a:extLst>
          </p:cNvPr>
          <p:cNvSpPr/>
          <p:nvPr/>
        </p:nvSpPr>
        <p:spPr>
          <a:xfrm>
            <a:off x="1413006" y="4606449"/>
            <a:ext cx="1454943" cy="3660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A2A63F-6FF0-421F-AD94-01A906031381}"/>
              </a:ext>
            </a:extLst>
          </p:cNvPr>
          <p:cNvSpPr/>
          <p:nvPr/>
        </p:nvSpPr>
        <p:spPr>
          <a:xfrm>
            <a:off x="1013867" y="3612206"/>
            <a:ext cx="832867" cy="48470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BD8F68-F895-4F90-96FC-66AF833B976E}"/>
              </a:ext>
            </a:extLst>
          </p:cNvPr>
          <p:cNvSpPr/>
          <p:nvPr/>
        </p:nvSpPr>
        <p:spPr>
          <a:xfrm>
            <a:off x="1846734" y="1570104"/>
            <a:ext cx="1134823"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6F4F29-8CC2-4589-A011-CD53FC733D4F}"/>
              </a:ext>
            </a:extLst>
          </p:cNvPr>
          <p:cNvSpPr/>
          <p:nvPr/>
        </p:nvSpPr>
        <p:spPr>
          <a:xfrm>
            <a:off x="6300009" y="1918434"/>
            <a:ext cx="1995946" cy="43124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AA47C6-C36A-491C-B16A-A0ACA90B199F}"/>
              </a:ext>
            </a:extLst>
          </p:cNvPr>
          <p:cNvSpPr/>
          <p:nvPr/>
        </p:nvSpPr>
        <p:spPr>
          <a:xfrm>
            <a:off x="2493126" y="1907288"/>
            <a:ext cx="1441840" cy="48122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8D9C0F-EB12-470F-842C-7D5345F3B06B}"/>
              </a:ext>
            </a:extLst>
          </p:cNvPr>
          <p:cNvSpPr/>
          <p:nvPr/>
        </p:nvSpPr>
        <p:spPr>
          <a:xfrm>
            <a:off x="1572338" y="2758315"/>
            <a:ext cx="2160240"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0B68CFD5-77A5-4667-95E4-A498F5C821F1}"/>
              </a:ext>
            </a:extLst>
          </p:cNvPr>
          <p:cNvPicPr/>
          <p:nvPr/>
        </p:nvPicPr>
        <p:blipFill>
          <a:blip r:embed="rId4"/>
          <a:stretch>
            <a:fillRect/>
          </a:stretch>
        </p:blipFill>
        <p:spPr>
          <a:xfrm>
            <a:off x="649460" y="4221636"/>
            <a:ext cx="4749192" cy="2375817"/>
          </a:xfrm>
          <a:prstGeom prst="rect">
            <a:avLst/>
          </a:prstGeom>
          <a:effectLst>
            <a:outerShdw blurRad="508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5"/>
          <a:stretch>
            <a:fillRect/>
          </a:stretch>
        </p:blipFill>
        <p:spPr>
          <a:xfrm>
            <a:off x="552267" y="4184954"/>
            <a:ext cx="4992861" cy="2483239"/>
          </a:xfrm>
          <a:prstGeom prst="rect">
            <a:avLst/>
          </a:prstGeom>
          <a:effectLst>
            <a:outerShdw blurRad="50800" dist="38100" dir="2700000" algn="tl" rotWithShape="0">
              <a:prstClr val="black">
                <a:alpha val="40000"/>
              </a:prstClr>
            </a:outerShdw>
          </a:effec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6"/>
          <a:srcRect/>
          <a:stretch/>
        </p:blipFill>
        <p:spPr bwMode="auto">
          <a:xfrm>
            <a:off x="6643839" y="833947"/>
            <a:ext cx="5314398" cy="5465943"/>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DACCBDD-1834-48BB-86E5-1C0275D10059}"/>
              </a:ext>
            </a:extLst>
          </p:cNvPr>
          <p:cNvPicPr/>
          <p:nvPr/>
        </p:nvPicPr>
        <p:blipFill>
          <a:blip r:embed="rId7"/>
          <a:stretch>
            <a:fillRect/>
          </a:stretch>
        </p:blipFill>
        <p:spPr>
          <a:xfrm>
            <a:off x="6164135" y="4850917"/>
            <a:ext cx="5544314" cy="1885992"/>
          </a:xfrm>
          <a:prstGeom prst="rect">
            <a:avLst/>
          </a:prstGeom>
        </p:spPr>
      </p:pic>
      <p:sp>
        <p:nvSpPr>
          <p:cNvPr id="11" name="Rectangle 10">
            <a:extLst>
              <a:ext uri="{FF2B5EF4-FFF2-40B4-BE49-F238E27FC236}">
                <a16:creationId xmlns:a16="http://schemas.microsoft.com/office/drawing/2014/main" id="{5F2BC7A8-9B3D-4DA2-869A-99A18375D2AE}"/>
              </a:ext>
            </a:extLst>
          </p:cNvPr>
          <p:cNvSpPr/>
          <p:nvPr/>
        </p:nvSpPr>
        <p:spPr>
          <a:xfrm>
            <a:off x="6290004" y="5194474"/>
            <a:ext cx="2829538" cy="689801"/>
          </a:xfrm>
          <a:prstGeom prst="rect">
            <a:avLst/>
          </a:prstGeom>
          <a:solidFill>
            <a:srgbClr val="00B05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42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in)">
                                      <p:cBhvr>
                                        <p:cTn id="11" dur="2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ircle(in)">
                                      <p:cBhvr>
                                        <p:cTn id="31" dur="2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20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Summary</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04</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26503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503819" cy="2486423"/>
            <a:chOff x="1342678" y="964098"/>
            <a:chExt cx="3765772" cy="2002749"/>
          </a:xfrm>
        </p:grpSpPr>
        <p:grpSp>
          <p:nvGrpSpPr>
            <p:cNvPr id="4" name="그룹 8">
              <a:extLst>
                <a:ext uri="{FF2B5EF4-FFF2-40B4-BE49-F238E27FC236}">
                  <a16:creationId xmlns:a16="http://schemas.microsoft.com/office/drawing/2014/main" id="{6A1AD462-A570-4BFD-BAF8-331F61911748}"/>
                </a:ext>
              </a:extLst>
            </p:cNvPr>
            <p:cNvGrpSpPr/>
            <p:nvPr/>
          </p:nvGrpSpPr>
          <p:grpSpPr>
            <a:xfrm>
              <a:off x="1364033" y="1766518"/>
              <a:ext cx="3744417" cy="1200329"/>
              <a:chOff x="4083436" y="1475588"/>
              <a:chExt cx="3744417" cy="1200329"/>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4083436" y="1475588"/>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8" name="직사각형 15">
                <a:extLst>
                  <a:ext uri="{FF2B5EF4-FFF2-40B4-BE49-F238E27FC236}">
                    <a16:creationId xmlns:a16="http://schemas.microsoft.com/office/drawing/2014/main" id="{7D8AD8DF-3A1F-44A9-A7FE-CC050FA6FABE}"/>
                  </a:ext>
                </a:extLst>
              </p:cNvPr>
              <p:cNvSpPr/>
              <p:nvPr/>
            </p:nvSpPr>
            <p:spPr>
              <a:xfrm>
                <a:off x="4083436" y="2187642"/>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81241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135A34F4-6A80-45E5-A278-9E806498FAAA}"/>
              </a:ext>
            </a:extLst>
          </p:cNvPr>
          <p:cNvGrpSpPr/>
          <p:nvPr/>
        </p:nvGrpSpPr>
        <p:grpSpPr>
          <a:xfrm>
            <a:off x="273844" y="1363963"/>
            <a:ext cx="5806943" cy="4975054"/>
            <a:chOff x="273844" y="1363963"/>
            <a:chExt cx="5806943" cy="4975054"/>
          </a:xfrm>
        </p:grpSpPr>
        <p:pic>
          <p:nvPicPr>
            <p:cNvPr id="7" name="Picture 6">
              <a:extLst>
                <a:ext uri="{FF2B5EF4-FFF2-40B4-BE49-F238E27FC236}">
                  <a16:creationId xmlns:a16="http://schemas.microsoft.com/office/drawing/2014/main" id="{09BB9BB0-E64D-4114-9AC0-80D2246F8381}"/>
                </a:ext>
              </a:extLst>
            </p:cNvPr>
            <p:cNvPicPr>
              <a:picLocks noChangeAspect="1"/>
            </p:cNvPicPr>
            <p:nvPr/>
          </p:nvPicPr>
          <p:blipFill>
            <a:blip r:embed="rId3"/>
            <a:stretch>
              <a:fillRect/>
            </a:stretch>
          </p:blipFill>
          <p:spPr>
            <a:xfrm>
              <a:off x="273844" y="3069754"/>
              <a:ext cx="5806943" cy="3269263"/>
            </a:xfrm>
            <a:prstGeom prst="rect">
              <a:avLst/>
            </a:prstGeom>
          </p:spPr>
        </p:pic>
        <p:pic>
          <p:nvPicPr>
            <p:cNvPr id="9" name="Picture 8">
              <a:extLst>
                <a:ext uri="{FF2B5EF4-FFF2-40B4-BE49-F238E27FC236}">
                  <a16:creationId xmlns:a16="http://schemas.microsoft.com/office/drawing/2014/main" id="{EA5A2685-15FC-4D43-A89F-250910ABC613}"/>
                </a:ext>
              </a:extLst>
            </p:cNvPr>
            <p:cNvPicPr>
              <a:picLocks noChangeAspect="1"/>
            </p:cNvPicPr>
            <p:nvPr/>
          </p:nvPicPr>
          <p:blipFill>
            <a:blip r:embed="rId4"/>
            <a:stretch>
              <a:fillRect/>
            </a:stretch>
          </p:blipFill>
          <p:spPr>
            <a:xfrm>
              <a:off x="617835" y="1363963"/>
              <a:ext cx="4854361" cy="1539373"/>
            </a:xfrm>
            <a:prstGeom prst="rect">
              <a:avLst/>
            </a:prstGeom>
          </p:spPr>
        </p:pic>
      </p:grpSp>
      <p:grpSp>
        <p:nvGrpSpPr>
          <p:cNvPr id="5" name="Group 4">
            <a:extLst>
              <a:ext uri="{FF2B5EF4-FFF2-40B4-BE49-F238E27FC236}">
                <a16:creationId xmlns:a16="http://schemas.microsoft.com/office/drawing/2014/main" id="{59CBC25E-D509-42EE-8444-FF8C1E81D32A}"/>
              </a:ext>
            </a:extLst>
          </p:cNvPr>
          <p:cNvGrpSpPr/>
          <p:nvPr/>
        </p:nvGrpSpPr>
        <p:grpSpPr>
          <a:xfrm>
            <a:off x="6332955" y="1397990"/>
            <a:ext cx="5583614" cy="4743452"/>
            <a:chOff x="6332955" y="1397990"/>
            <a:chExt cx="5583614" cy="4743452"/>
          </a:xfrm>
        </p:grpSpPr>
        <p:pic>
          <p:nvPicPr>
            <p:cNvPr id="15" name="Picture 14">
              <a:extLst>
                <a:ext uri="{FF2B5EF4-FFF2-40B4-BE49-F238E27FC236}">
                  <a16:creationId xmlns:a16="http://schemas.microsoft.com/office/drawing/2014/main" id="{1D9DA22B-3734-4541-9318-C0369573B9A5}"/>
                </a:ext>
              </a:extLst>
            </p:cNvPr>
            <p:cNvPicPr>
              <a:picLocks noChangeAspect="1"/>
            </p:cNvPicPr>
            <p:nvPr/>
          </p:nvPicPr>
          <p:blipFill>
            <a:blip r:embed="rId5"/>
            <a:stretch>
              <a:fillRect/>
            </a:stretch>
          </p:blipFill>
          <p:spPr>
            <a:xfrm>
              <a:off x="6332955" y="1397990"/>
              <a:ext cx="5583614" cy="3010691"/>
            </a:xfrm>
            <a:prstGeom prst="rect">
              <a:avLst/>
            </a:prstGeom>
          </p:spPr>
        </p:pic>
        <p:pic>
          <p:nvPicPr>
            <p:cNvPr id="4" name="Picture 3">
              <a:extLst>
                <a:ext uri="{FF2B5EF4-FFF2-40B4-BE49-F238E27FC236}">
                  <a16:creationId xmlns:a16="http://schemas.microsoft.com/office/drawing/2014/main" id="{D4D79EC8-CB23-432E-B2EE-30467BCE9D64}"/>
                </a:ext>
              </a:extLst>
            </p:cNvPr>
            <p:cNvPicPr>
              <a:picLocks noChangeAspect="1"/>
            </p:cNvPicPr>
            <p:nvPr/>
          </p:nvPicPr>
          <p:blipFill>
            <a:blip r:embed="rId6"/>
            <a:stretch>
              <a:fillRect/>
            </a:stretch>
          </p:blipFill>
          <p:spPr>
            <a:xfrm>
              <a:off x="6609009" y="4581922"/>
              <a:ext cx="5031505" cy="1559520"/>
            </a:xfrm>
            <a:prstGeom prst="rect">
              <a:avLst/>
            </a:prstGeom>
          </p:spPr>
        </p:pic>
      </p:grpSp>
    </p:spTree>
    <p:extLst>
      <p:ext uri="{BB962C8B-B14F-4D97-AF65-F5344CB8AC3E}">
        <p14:creationId xmlns:p14="http://schemas.microsoft.com/office/powerpoint/2010/main" val="234778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F92AAA10-A5FB-4A29-8A4F-D7C0F41B0E50}"/>
              </a:ext>
            </a:extLst>
          </p:cNvPr>
          <p:cNvGrpSpPr/>
          <p:nvPr/>
        </p:nvGrpSpPr>
        <p:grpSpPr>
          <a:xfrm>
            <a:off x="262558" y="1089079"/>
            <a:ext cx="11665297" cy="5581075"/>
            <a:chOff x="262558" y="1089079"/>
            <a:chExt cx="11665297" cy="5581075"/>
          </a:xfrm>
        </p:grpSpPr>
        <p:pic>
          <p:nvPicPr>
            <p:cNvPr id="11" name="Picture 10">
              <a:extLst>
                <a:ext uri="{FF2B5EF4-FFF2-40B4-BE49-F238E27FC236}">
                  <a16:creationId xmlns:a16="http://schemas.microsoft.com/office/drawing/2014/main" id="{57945146-A9C5-4FAD-9E02-9925769FA273}"/>
                </a:ext>
              </a:extLst>
            </p:cNvPr>
            <p:cNvPicPr>
              <a:picLocks noChangeAspect="1"/>
            </p:cNvPicPr>
            <p:nvPr/>
          </p:nvPicPr>
          <p:blipFill>
            <a:blip r:embed="rId3"/>
            <a:stretch>
              <a:fillRect/>
            </a:stretch>
          </p:blipFill>
          <p:spPr>
            <a:xfrm>
              <a:off x="262558" y="3861842"/>
              <a:ext cx="5858488" cy="28083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21866C6-2786-48E3-85B8-D7B67CA7F0C0}"/>
                </a:ext>
              </a:extLst>
            </p:cNvPr>
            <p:cNvPicPr>
              <a:picLocks noChangeAspect="1"/>
            </p:cNvPicPr>
            <p:nvPr/>
          </p:nvPicPr>
          <p:blipFill>
            <a:blip r:embed="rId4"/>
            <a:stretch>
              <a:fillRect/>
            </a:stretch>
          </p:blipFill>
          <p:spPr>
            <a:xfrm>
              <a:off x="1100831" y="1089079"/>
              <a:ext cx="4377256" cy="250035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3D3B3793-DC89-40CB-8D6E-228F445E47F6}"/>
                </a:ext>
              </a:extLst>
            </p:cNvPr>
            <p:cNvPicPr>
              <a:picLocks noChangeAspect="1"/>
            </p:cNvPicPr>
            <p:nvPr/>
          </p:nvPicPr>
          <p:blipFill>
            <a:blip r:embed="rId5"/>
            <a:stretch>
              <a:fillRect/>
            </a:stretch>
          </p:blipFill>
          <p:spPr>
            <a:xfrm>
              <a:off x="6400086" y="1948489"/>
              <a:ext cx="5527769" cy="3025923"/>
            </a:xfrm>
            <a:prstGeom prst="rect">
              <a:avLst/>
            </a:prstGeom>
          </p:spPr>
        </p:pic>
      </p:grpSp>
    </p:spTree>
    <p:extLst>
      <p:ext uri="{BB962C8B-B14F-4D97-AF65-F5344CB8AC3E}">
        <p14:creationId xmlns:p14="http://schemas.microsoft.com/office/powerpoint/2010/main" val="317630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Reflection</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05</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3913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My Reflection</a:t>
            </a:r>
            <a:endParaRPr lang="ko-KR" altLang="en-US" dirty="0"/>
          </a:p>
        </p:txBody>
      </p:sp>
      <p:sp>
        <p:nvSpPr>
          <p:cNvPr id="37" name="내용 개체 틀 36"/>
          <p:cNvSpPr>
            <a:spLocks noGrp="1"/>
          </p:cNvSpPr>
          <p:nvPr>
            <p:ph idx="1"/>
          </p:nvPr>
        </p:nvSpPr>
        <p:spPr/>
        <p:txBody>
          <a:bodyPr/>
          <a:lstStyle/>
          <a:p>
            <a:endParaRPr lang="en-US" altLang="ko-KR" dirty="0"/>
          </a:p>
          <a:p>
            <a:endParaRPr lang="ko-KR" altLang="en-US" dirty="0"/>
          </a:p>
        </p:txBody>
      </p:sp>
      <p:sp>
        <p:nvSpPr>
          <p:cNvPr id="4" name="내용 개체 틀 5">
            <a:extLst>
              <a:ext uri="{FF2B5EF4-FFF2-40B4-BE49-F238E27FC236}">
                <a16:creationId xmlns:a16="http://schemas.microsoft.com/office/drawing/2014/main" id="{DD2519A6-9315-40F4-A8D5-666DA1F6B8BD}"/>
              </a:ext>
            </a:extLst>
          </p:cNvPr>
          <p:cNvSpPr txBox="1">
            <a:spLocks/>
          </p:cNvSpPr>
          <p:nvPr/>
        </p:nvSpPr>
        <p:spPr>
          <a:xfrm>
            <a:off x="609521" y="1485578"/>
            <a:ext cx="10971372" cy="4824535"/>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en-US" sz="2400" i="0" dirty="0"/>
              <a:t>The courses and projects undertaken at Syracuse University helped me meet or </a:t>
            </a:r>
            <a:br>
              <a:rPr lang="en-US" sz="2400" i="0" dirty="0"/>
            </a:br>
            <a:r>
              <a:rPr lang="en-US" sz="2400" i="0" dirty="0"/>
              <a:t>exceed the learning objectives for the Applied Data Science program</a:t>
            </a:r>
          </a:p>
          <a:p>
            <a:pPr marL="342900" indent="-342900">
              <a:buFont typeface="Arial" panose="020B0604020202020204" pitchFamily="34" charset="0"/>
              <a:buChar char="•"/>
            </a:pPr>
            <a:r>
              <a:rPr lang="en-US" sz="2400" i="0" dirty="0"/>
              <a:t>As mentioned, these are just some of the projects</a:t>
            </a:r>
          </a:p>
          <a:p>
            <a:pPr marL="342900" indent="-342900">
              <a:buFont typeface="Arial" panose="020B0604020202020204" pitchFamily="34" charset="0"/>
              <a:buChar char="•"/>
            </a:pPr>
            <a:r>
              <a:rPr lang="en-US" sz="2400" i="0" dirty="0"/>
              <a:t>Taking the time to select and highlight certain projects helped me to remember</a:t>
            </a:r>
            <a:br>
              <a:rPr lang="en-US" sz="2400" i="0" dirty="0"/>
            </a:br>
            <a:r>
              <a:rPr lang="en-US" sz="2400" i="0" dirty="0"/>
              <a:t>how much I learned</a:t>
            </a:r>
          </a:p>
          <a:p>
            <a:pPr marL="342900" indent="-342900">
              <a:buFont typeface="Arial" panose="020B0604020202020204" pitchFamily="34" charset="0"/>
              <a:buChar char="•"/>
            </a:pPr>
            <a:r>
              <a:rPr lang="en-US" sz="2400" i="0" dirty="0"/>
              <a:t>I have already seen these skills pay off in the working world</a:t>
            </a:r>
          </a:p>
          <a:p>
            <a:pPr marL="342900" indent="-342900">
              <a:buFont typeface="Arial" panose="020B0604020202020204" pitchFamily="34" charset="0"/>
              <a:buChar char="•"/>
            </a:pPr>
            <a:endParaRPr lang="en-US" sz="2400" i="0" dirty="0"/>
          </a:p>
          <a:p>
            <a:endParaRPr lang="en-US" sz="2400" i="0" dirty="0"/>
          </a:p>
        </p:txBody>
      </p:sp>
    </p:spTree>
    <p:extLst>
      <p:ext uri="{BB962C8B-B14F-4D97-AF65-F5344CB8AC3E}">
        <p14:creationId xmlns:p14="http://schemas.microsoft.com/office/powerpoint/2010/main" val="162723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34568" y="765498"/>
            <a:ext cx="7200800" cy="1368152"/>
          </a:xfrm>
        </p:spPr>
        <p:txBody>
          <a:bodyPr/>
          <a:lstStyle/>
          <a:p>
            <a:r>
              <a:rPr lang="en-US" altLang="ko-KR" dirty="0"/>
              <a:t>THANK YOU</a:t>
            </a:r>
            <a:endParaRPr lang="ko-KR" altLang="en-US" dirty="0"/>
          </a:p>
        </p:txBody>
      </p:sp>
      <p:grpSp>
        <p:nvGrpSpPr>
          <p:cNvPr id="3" name="그룹 7">
            <a:extLst>
              <a:ext uri="{FF2B5EF4-FFF2-40B4-BE49-F238E27FC236}">
                <a16:creationId xmlns:a16="http://schemas.microsoft.com/office/drawing/2014/main" id="{C4522484-FF2D-4F3B-BDCE-B1F930709379}"/>
              </a:ext>
            </a:extLst>
          </p:cNvPr>
          <p:cNvGrpSpPr/>
          <p:nvPr/>
        </p:nvGrpSpPr>
        <p:grpSpPr>
          <a:xfrm>
            <a:off x="406576" y="2116580"/>
            <a:ext cx="5040560" cy="2889612"/>
            <a:chOff x="1901916" y="-836102"/>
            <a:chExt cx="3744417" cy="2889612"/>
          </a:xfrm>
        </p:grpSpPr>
        <p:sp>
          <p:nvSpPr>
            <p:cNvPr id="7" name="Text Box 5">
              <a:extLst>
                <a:ext uri="{FF2B5EF4-FFF2-40B4-BE49-F238E27FC236}">
                  <a16:creationId xmlns:a16="http://schemas.microsoft.com/office/drawing/2014/main" id="{CE00CBA5-6657-41FA-9839-C7CF9C320496}"/>
                </a:ext>
              </a:extLst>
            </p:cNvPr>
            <p:cNvSpPr txBox="1">
              <a:spLocks noChangeArrowheads="1"/>
            </p:cNvSpPr>
            <p:nvPr/>
          </p:nvSpPr>
          <p:spPr bwMode="auto">
            <a:xfrm>
              <a:off x="1901916" y="114518"/>
              <a:ext cx="3744417" cy="19389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b="1" dirty="0">
                  <a:solidFill>
                    <a:srgbClr val="000000"/>
                  </a:solidFill>
                  <a:latin typeface="+mj-lt"/>
                  <a:cs typeface="굴림" pitchFamily="50" charset="-127"/>
                </a:rPr>
                <a:t>Dr. Jason Anastasopoulos</a:t>
              </a:r>
            </a:p>
            <a:p>
              <a:pPr lvl="0" fontAlgn="base">
                <a:spcBef>
                  <a:spcPct val="0"/>
                </a:spcBef>
                <a:spcAft>
                  <a:spcPct val="0"/>
                </a:spcAft>
              </a:pPr>
              <a:r>
                <a:rPr kumimoji="1" lang="en-US" altLang="ko-KR" b="1" dirty="0">
                  <a:solidFill>
                    <a:srgbClr val="000000"/>
                  </a:solidFill>
                  <a:latin typeface="+mj-lt"/>
                  <a:cs typeface="굴림" pitchFamily="50" charset="-127"/>
                </a:rPr>
                <a:t>Jeremy Bolton</a:t>
              </a:r>
            </a:p>
            <a:p>
              <a:pPr lvl="0" fontAlgn="base">
                <a:spcBef>
                  <a:spcPct val="0"/>
                </a:spcBef>
                <a:spcAft>
                  <a:spcPct val="0"/>
                </a:spcAft>
              </a:pPr>
              <a:r>
                <a:rPr kumimoji="1" lang="en-US" altLang="ko-KR" b="1" dirty="0">
                  <a:solidFill>
                    <a:srgbClr val="000000"/>
                  </a:solidFill>
                  <a:latin typeface="+mj-lt"/>
                  <a:cs typeface="굴림" pitchFamily="50" charset="-127"/>
                </a:rPr>
                <a:t>Dr, Jon Fox</a:t>
              </a:r>
            </a:p>
            <a:p>
              <a:pPr lvl="0" fontAlgn="base">
                <a:spcBef>
                  <a:spcPct val="0"/>
                </a:spcBef>
                <a:spcAft>
                  <a:spcPct val="0"/>
                </a:spcAft>
              </a:pPr>
              <a:r>
                <a:rPr kumimoji="1" lang="en-US" altLang="ko-KR" b="1" dirty="0">
                  <a:solidFill>
                    <a:srgbClr val="000000"/>
                  </a:solidFill>
                  <a:latin typeface="+mj-lt"/>
                  <a:cs typeface="굴림" pitchFamily="50" charset="-127"/>
                </a:rPr>
                <a:t>Dr. Ami Gates</a:t>
              </a:r>
            </a:p>
            <a:p>
              <a:pPr lvl="0" fontAlgn="base">
                <a:spcBef>
                  <a:spcPct val="0"/>
                </a:spcBef>
                <a:spcAft>
                  <a:spcPct val="0"/>
                </a:spcAft>
              </a:pPr>
              <a:r>
                <a:rPr kumimoji="1" lang="en-US" altLang="ko-KR" b="1" dirty="0">
                  <a:solidFill>
                    <a:srgbClr val="000000"/>
                  </a:solidFill>
                  <a:latin typeface="+mj-lt"/>
                  <a:cs typeface="굴림" pitchFamily="50" charset="-127"/>
                </a:rPr>
                <a:t>Lynn Gill</a:t>
              </a:r>
            </a:p>
            <a:p>
              <a:pPr lvl="0" fontAlgn="base">
                <a:spcBef>
                  <a:spcPct val="0"/>
                </a:spcBef>
                <a:spcAft>
                  <a:spcPct val="0"/>
                </a:spcAft>
              </a:pPr>
              <a:r>
                <a:rPr kumimoji="1" lang="en-US" altLang="ko-KR" b="1" dirty="0">
                  <a:solidFill>
                    <a:srgbClr val="000000"/>
                  </a:solidFill>
                  <a:latin typeface="+mj-lt"/>
                  <a:cs typeface="굴림" pitchFamily="50" charset="-127"/>
                </a:rPr>
                <a:t>Chad Harper</a:t>
              </a:r>
              <a:endParaRPr kumimoji="1" lang="en-US" altLang="ko-KR" sz="2800" b="1" dirty="0">
                <a:solidFill>
                  <a:srgbClr val="000000"/>
                </a:solidFill>
                <a:latin typeface="+mj-lt"/>
                <a:cs typeface="굴림" pitchFamily="50" charset="-127"/>
              </a:endParaRPr>
            </a:p>
          </p:txBody>
        </p:sp>
        <p:sp>
          <p:nvSpPr>
            <p:cNvPr id="6" name="Text Box 4">
              <a:extLst>
                <a:ext uri="{FF2B5EF4-FFF2-40B4-BE49-F238E27FC236}">
                  <a16:creationId xmlns:a16="http://schemas.microsoft.com/office/drawing/2014/main" id="{C99962C7-0805-4FA8-BC84-F2D1513708EB}"/>
                </a:ext>
              </a:extLst>
            </p:cNvPr>
            <p:cNvSpPr txBox="1">
              <a:spLocks noChangeArrowheads="1"/>
            </p:cNvSpPr>
            <p:nvPr/>
          </p:nvSpPr>
          <p:spPr bwMode="auto">
            <a:xfrm>
              <a:off x="1901916" y="-836102"/>
              <a:ext cx="3744417"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Special Thanks to:</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
        <p:nvSpPr>
          <p:cNvPr id="9" name="Text Box 5">
            <a:extLst>
              <a:ext uri="{FF2B5EF4-FFF2-40B4-BE49-F238E27FC236}">
                <a16:creationId xmlns:a16="http://schemas.microsoft.com/office/drawing/2014/main" id="{F8B19CE6-9E89-4655-ABC3-41DA59DE4168}"/>
              </a:ext>
            </a:extLst>
          </p:cNvPr>
          <p:cNvSpPr txBox="1">
            <a:spLocks noChangeArrowheads="1"/>
          </p:cNvSpPr>
          <p:nvPr/>
        </p:nvSpPr>
        <p:spPr bwMode="auto">
          <a:xfrm>
            <a:off x="3574926" y="3065523"/>
            <a:ext cx="5040560" cy="2492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b="1" dirty="0">
                <a:solidFill>
                  <a:srgbClr val="000000"/>
                </a:solidFill>
                <a:latin typeface="+mj-lt"/>
                <a:cs typeface="굴림" pitchFamily="50" charset="-127"/>
              </a:rPr>
              <a:t>Dr. Don Harter</a:t>
            </a:r>
          </a:p>
          <a:p>
            <a:pPr fontAlgn="base">
              <a:spcBef>
                <a:spcPct val="0"/>
              </a:spcBef>
              <a:spcAft>
                <a:spcPct val="0"/>
              </a:spcAft>
            </a:pPr>
            <a:r>
              <a:rPr kumimoji="1" lang="en-US" altLang="ko-KR" b="1" dirty="0">
                <a:solidFill>
                  <a:srgbClr val="000000"/>
                </a:solidFill>
                <a:latin typeface="+mj-lt"/>
                <a:cs typeface="굴림" pitchFamily="50" charset="-127"/>
              </a:rPr>
              <a:t>Gary Krudys</a:t>
            </a:r>
          </a:p>
          <a:p>
            <a:pPr lvl="0" fontAlgn="base">
              <a:spcBef>
                <a:spcPct val="0"/>
              </a:spcBef>
              <a:spcAft>
                <a:spcPct val="0"/>
              </a:spcAft>
            </a:pPr>
            <a:r>
              <a:rPr kumimoji="1" lang="en-US" altLang="ko-KR" b="1" dirty="0">
                <a:solidFill>
                  <a:srgbClr val="000000"/>
                </a:solidFill>
                <a:latin typeface="+mj-lt"/>
                <a:cs typeface="굴림" pitchFamily="50" charset="-127"/>
              </a:rPr>
              <a:t>Deborah Landowski</a:t>
            </a:r>
          </a:p>
          <a:p>
            <a:pPr lvl="0" fontAlgn="base">
              <a:spcBef>
                <a:spcPct val="0"/>
              </a:spcBef>
              <a:spcAft>
                <a:spcPct val="0"/>
              </a:spcAft>
            </a:pPr>
            <a:r>
              <a:rPr kumimoji="1" lang="en-US" altLang="ko-KR" b="1" dirty="0">
                <a:solidFill>
                  <a:srgbClr val="000000"/>
                </a:solidFill>
                <a:latin typeface="+mj-lt"/>
                <a:cs typeface="굴림" pitchFamily="50" charset="-127"/>
              </a:rPr>
              <a:t>Dr. Norma Palomino</a:t>
            </a:r>
          </a:p>
          <a:p>
            <a:pPr lvl="0" fontAlgn="base">
              <a:spcBef>
                <a:spcPct val="0"/>
              </a:spcBef>
              <a:spcAft>
                <a:spcPct val="0"/>
              </a:spcAft>
            </a:pPr>
            <a:r>
              <a:rPr kumimoji="1" lang="en-US" altLang="ko-KR" b="1" dirty="0">
                <a:solidFill>
                  <a:srgbClr val="000000"/>
                </a:solidFill>
                <a:latin typeface="+mj-lt"/>
                <a:cs typeface="굴림" pitchFamily="50" charset="-127"/>
              </a:rPr>
              <a:t>Raj Venkatesan</a:t>
            </a:r>
          </a:p>
          <a:p>
            <a:pPr lvl="0" fontAlgn="base">
              <a:spcBef>
                <a:spcPct val="0"/>
              </a:spcBef>
              <a:spcAft>
                <a:spcPct val="0"/>
              </a:spcAft>
            </a:pPr>
            <a:endParaRPr kumimoji="1" lang="en-US" altLang="ko-KR" sz="2800" b="1" dirty="0">
              <a:solidFill>
                <a:srgbClr val="000000"/>
              </a:solidFill>
              <a:latin typeface="+mj-lt"/>
              <a:cs typeface="굴림" pitchFamily="50" charset="-127"/>
            </a:endParaRPr>
          </a:p>
          <a:p>
            <a:pPr lvl="0" fontAlgn="base">
              <a:spcBef>
                <a:spcPct val="0"/>
              </a:spcBef>
              <a:spcAft>
                <a:spcPct val="0"/>
              </a:spcAft>
            </a:pPr>
            <a:endParaRPr kumimoji="1" lang="en-US" altLang="ko-KR" sz="2800" b="1" dirty="0">
              <a:solidFill>
                <a:srgbClr val="000000"/>
              </a:solidFill>
              <a:latin typeface="+mj-lt"/>
              <a:cs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32398" y="2532759"/>
            <a:ext cx="5510941" cy="41996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this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A masters in Applied Data Science combined with equestrian datasets – it seemed like a great way to address two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pic>
        <p:nvPicPr>
          <p:cNvPr id="7" name="Picture 6">
            <a:extLst>
              <a:ext uri="{FF2B5EF4-FFF2-40B4-BE49-F238E27FC236}">
                <a16:creationId xmlns:a16="http://schemas.microsoft.com/office/drawing/2014/main" id="{BE15A735-528C-4D08-8109-5ED186654B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35" r="10872"/>
          <a:stretch/>
        </p:blipFill>
        <p:spPr>
          <a:xfrm>
            <a:off x="5829834" y="141401"/>
            <a:ext cx="2853251" cy="4190402"/>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28DBFFB-5B7D-44D8-91B4-2CE47C4F3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963" y="775046"/>
            <a:ext cx="2401627" cy="240162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F30A257-D8EC-4035-9254-B3D8950B5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270" y="3712135"/>
            <a:ext cx="4561639" cy="3041093"/>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Who am I?</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0" marR="0" lvl="0" indent="0">
              <a:lnSpc>
                <a:spcPct val="150000"/>
              </a:lnSpc>
              <a:spcBef>
                <a:spcPts val="0"/>
              </a:spcBef>
              <a:spcAft>
                <a:spcPts val="0"/>
              </a:spcAft>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Just a few points to summarize my background</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a master of science in mathematics with a concentration in statistics also from </a:t>
            </a:r>
            <a:b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Texas Tech University</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it was too boring - and went into software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am a Six Sigma Greenbelt</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worked with analytics in my positions at IBM and some of their partners</a:t>
            </a: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nSpc>
                <a:spcPct val="150000"/>
              </a:lnSpc>
              <a:spcBef>
                <a:spcPts val="0"/>
              </a:spcBef>
              <a:spcAft>
                <a:spcPts val="0"/>
              </a:spcAft>
            </a:pP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550590" y="1557586"/>
            <a:ext cx="5256583" cy="2268547"/>
            <a:chOff x="1342678" y="964098"/>
            <a:chExt cx="3596610" cy="1827255"/>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9668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The Syracuse Applied Data Science Program</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02</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5099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Demonstrating communication skills regarding data and its analysis for managers, IT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professionals, programmers, statisticians, and other relevant professionals in their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Synthesizing the ethical dimensions of data science practice (e.g., privacy).</a:t>
            </a:r>
          </a:p>
          <a:p>
            <a:endParaRPr lang="ko-KR"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1269554"/>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Key Projects</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03</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0861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13010</TotalTime>
  <Words>8805</Words>
  <Application>Microsoft Office PowerPoint</Application>
  <PresentationFormat>Custom</PresentationFormat>
  <Paragraphs>391</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Arial</vt:lpstr>
      <vt:lpstr>Cambria</vt:lpstr>
      <vt:lpstr>Noto Sans</vt:lpstr>
      <vt:lpstr>굴림체</vt:lpstr>
      <vt:lpstr>Calibri Light</vt:lpstr>
      <vt:lpstr>맑은 고딕</vt:lpstr>
      <vt:lpstr>Office 테마</vt:lpstr>
      <vt:lpstr>PORTFOLIO SUBMISSION  Applied Data Sciences </vt:lpstr>
      <vt:lpstr>PowerPoint Presentation</vt:lpstr>
      <vt:lpstr>PowerPoint Presentation</vt:lpstr>
      <vt:lpstr>PowerPoint Presentation</vt:lpstr>
      <vt:lpstr>Who am I?</vt:lpstr>
      <vt:lpstr>PowerPoint Presentation</vt:lpstr>
      <vt:lpstr>Program Focus Areas</vt:lpstr>
      <vt:lpstr>PowerPoint Presentation</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Satisfied</vt:lpstr>
      <vt:lpstr>PowerPoint Presentation</vt:lpstr>
      <vt:lpstr>Summary of Projects and Objectives</vt:lpstr>
      <vt:lpstr>Summary of Projects and Objectives</vt:lpstr>
      <vt:lpstr>Other Projects</vt:lpstr>
      <vt:lpstr>Other Projects</vt:lpstr>
      <vt:lpstr>PowerPoint Presentation</vt:lpstr>
      <vt:lpstr>My Reflection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292</cp:revision>
  <dcterms:created xsi:type="dcterms:W3CDTF">2010-02-01T08:03:16Z</dcterms:created>
  <dcterms:modified xsi:type="dcterms:W3CDTF">2021-09-05T00:09:21Z</dcterms:modified>
  <cp:category>www.slidemembers.com</cp:category>
</cp:coreProperties>
</file>